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3" r:id="rId14"/>
    <p:sldId id="286" r:id="rId15"/>
    <p:sldId id="287" r:id="rId16"/>
    <p:sldId id="288" r:id="rId17"/>
    <p:sldId id="289" r:id="rId18"/>
    <p:sldId id="284" r:id="rId19"/>
    <p:sldId id="268" r:id="rId20"/>
    <p:sldId id="269" r:id="rId21"/>
    <p:sldId id="270" r:id="rId22"/>
    <p:sldId id="271" r:id="rId23"/>
    <p:sldId id="272" r:id="rId24"/>
    <p:sldId id="273" r:id="rId25"/>
    <p:sldId id="285" r:id="rId26"/>
    <p:sldId id="274" r:id="rId27"/>
    <p:sldId id="275" r:id="rId28"/>
    <p:sldId id="276" r:id="rId29"/>
    <p:sldId id="277" r:id="rId30"/>
    <p:sldId id="278" r:id="rId31"/>
    <p:sldId id="291" r:id="rId32"/>
    <p:sldId id="292" r:id="rId33"/>
    <p:sldId id="279" r:id="rId34"/>
    <p:sldId id="280" r:id="rId35"/>
    <p:sldId id="281" r:id="rId36"/>
    <p:sldId id="282" r:id="rId37"/>
    <p:sldId id="293" r:id="rId3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15B409C-53B5-4600-B743-F733D83963FF}" type="datetimeFigureOut">
              <a:rPr lang="zh-CN" altLang="en-US" smtClean="0"/>
              <a:pPr/>
              <a:t>2014/11/25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D119959-3686-4B87-AB5E-9BC67300A9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548680"/>
            <a:ext cx="6172200" cy="4469882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solidFill>
                  <a:schemeClr val="tx1"/>
                </a:solidFill>
              </a:rPr>
              <a:t>MVC</a:t>
            </a:r>
            <a:r>
              <a:rPr lang="zh-CN" altLang="zh-CN" sz="4800" dirty="0">
                <a:solidFill>
                  <a:schemeClr val="tx1"/>
                </a:solidFill>
              </a:rPr>
              <a:t>模式医院网上预约挂号系统</a:t>
            </a:r>
            <a:br>
              <a:rPr lang="zh-CN" altLang="zh-CN" sz="4800" dirty="0">
                <a:solidFill>
                  <a:schemeClr val="tx1"/>
                </a:solidFill>
              </a:rPr>
            </a:br>
            <a:r>
              <a:rPr lang="zh-CN" altLang="zh-CN" sz="4800" dirty="0">
                <a:solidFill>
                  <a:schemeClr val="tx1"/>
                </a:solidFill>
              </a:rPr>
              <a:t>需求分析</a:t>
            </a:r>
            <a:r>
              <a:rPr lang="zh-CN" altLang="zh-CN" sz="4800" dirty="0" smtClean="0">
                <a:solidFill>
                  <a:schemeClr val="tx1"/>
                </a:solidFill>
              </a:rPr>
              <a:t>说明书</a:t>
            </a:r>
            <a:r>
              <a:rPr lang="en-US" altLang="zh-CN" sz="4800" dirty="0" smtClean="0">
                <a:solidFill>
                  <a:schemeClr val="tx1"/>
                </a:solidFill>
              </a:rPr>
              <a:t/>
            </a:r>
            <a:br>
              <a:rPr lang="en-US" altLang="zh-CN" sz="4800" dirty="0" smtClean="0">
                <a:solidFill>
                  <a:schemeClr val="tx1"/>
                </a:solidFill>
              </a:rPr>
            </a:br>
            <a:r>
              <a:rPr lang="en-US" altLang="zh-CN" sz="4800" dirty="0" smtClean="0">
                <a:solidFill>
                  <a:schemeClr val="tx1"/>
                </a:solidFill>
              </a:rPr>
              <a:t/>
            </a:r>
            <a:br>
              <a:rPr lang="en-US" altLang="zh-CN" sz="4800" dirty="0" smtClean="0">
                <a:solidFill>
                  <a:schemeClr val="tx1"/>
                </a:solidFill>
              </a:rPr>
            </a:br>
            <a:r>
              <a:rPr lang="zh-CN" altLang="zh-CN" dirty="0"/>
              <a:t/>
            </a:r>
            <a:br>
              <a:rPr lang="zh-CN" altLang="zh-CN" dirty="0"/>
            </a:b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283968" y="4797152"/>
            <a:ext cx="4174232" cy="1577770"/>
          </a:xfrm>
        </p:spPr>
        <p:txBody>
          <a:bodyPr>
            <a:normAutofit fontScale="25000" lnSpcReduction="20000"/>
          </a:bodyPr>
          <a:lstStyle/>
          <a:p>
            <a:r>
              <a:rPr lang="zh-CN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邢新国</a:t>
            </a:r>
            <a:r>
              <a:rPr lang="en-US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2012091030016</a:t>
            </a:r>
            <a:endParaRPr lang="zh-CN" altLang="zh-CN" sz="9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zh-CN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杨埔</a:t>
            </a:r>
            <a:r>
              <a:rPr lang="en-US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2012091030018</a:t>
            </a:r>
            <a:endParaRPr lang="zh-CN" altLang="zh-CN" sz="9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zh-CN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韦浩东</a:t>
            </a:r>
            <a:r>
              <a:rPr lang="en-US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2012091030015</a:t>
            </a:r>
            <a:endParaRPr lang="zh-CN" altLang="zh-CN" sz="9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zh-CN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杨程博</a:t>
            </a:r>
            <a:r>
              <a:rPr lang="en-US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2012091030017</a:t>
            </a:r>
            <a:endParaRPr lang="zh-CN" altLang="zh-CN" sz="9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r>
              <a:rPr lang="zh-CN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关欣蕊</a:t>
            </a:r>
            <a:r>
              <a:rPr lang="en-US" altLang="zh-CN" sz="96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2012091030026</a:t>
            </a:r>
            <a:endParaRPr lang="zh-CN" altLang="zh-CN" sz="96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4.	</a:t>
            </a:r>
            <a:r>
              <a:rPr lang="zh-CN" altLang="zh-CN" b="1" dirty="0" smtClean="0">
                <a:solidFill>
                  <a:schemeClr val="tx1"/>
                </a:solidFill>
              </a:rPr>
              <a:t>需求规定</a:t>
            </a:r>
            <a:r>
              <a:rPr lang="zh-CN" altLang="zh-CN" dirty="0" smtClean="0">
                <a:solidFill>
                  <a:schemeClr val="tx1"/>
                </a:solidFill>
              </a:rPr>
              <a:t/>
            </a:r>
            <a:br>
              <a:rPr lang="zh-CN" altLang="zh-CN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>4.1</a:t>
            </a:r>
            <a:r>
              <a:rPr lang="zh-CN" altLang="zh-CN" b="1" dirty="0" smtClean="0">
                <a:solidFill>
                  <a:schemeClr val="tx1"/>
                </a:solidFill>
              </a:rPr>
              <a:t>对功能的一般性规定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412" y="1052736"/>
            <a:ext cx="8475218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 smtClean="0">
                <a:solidFill>
                  <a:schemeClr val="tx1"/>
                </a:solidFill>
              </a:rPr>
              <a:t>前台用户操作系统功能：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zh-CN" altLang="zh-CN" dirty="0" smtClean="0"/>
              <a:t>注册信息：第一次用该软件尚未注册的可以注册个人信息</a:t>
            </a:r>
          </a:p>
          <a:p>
            <a:pPr lvl="0"/>
            <a:r>
              <a:rPr lang="zh-CN" altLang="zh-CN" dirty="0" smtClean="0"/>
              <a:t>登陆：用注册的账号和密码进行登陆</a:t>
            </a:r>
          </a:p>
          <a:p>
            <a:pPr lvl="0"/>
            <a:r>
              <a:rPr lang="zh-CN" altLang="zh-CN" dirty="0" smtClean="0"/>
              <a:t>医生查询：可以看到本医院所有的医生信息，也可以按可是查询属于被查询科室的所有医生，也可以单独查询单个医生</a:t>
            </a:r>
          </a:p>
          <a:p>
            <a:pPr lvl="0"/>
            <a:r>
              <a:rPr lang="zh-CN" altLang="zh-CN" dirty="0" smtClean="0"/>
              <a:t>预约挂号：可以预约挂号的医生和时间</a:t>
            </a:r>
          </a:p>
          <a:p>
            <a:pPr lvl="0"/>
            <a:r>
              <a:rPr lang="zh-CN" altLang="zh-CN" dirty="0" smtClean="0"/>
              <a:t>修改预约：可以删除或者修改预约的医生或时间，或者取消预约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b="1" dirty="0" smtClean="0">
                <a:solidFill>
                  <a:schemeClr val="tx1"/>
                </a:solidFill>
              </a:rPr>
              <a:t>后台用户操作系统功能：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zh-CN" altLang="zh-CN" dirty="0" smtClean="0"/>
              <a:t>病人管理：可查询所有预约的病人的信息</a:t>
            </a:r>
          </a:p>
          <a:p>
            <a:pPr lvl="0"/>
            <a:r>
              <a:rPr lang="zh-CN" altLang="zh-CN" dirty="0" smtClean="0"/>
              <a:t>医生管理：可以对医生的信息进行修改、删除</a:t>
            </a:r>
          </a:p>
          <a:p>
            <a:pPr lvl="0"/>
            <a:r>
              <a:rPr lang="zh-CN" altLang="zh-CN" dirty="0" smtClean="0"/>
              <a:t>预约信息管理：可查看所有的预约信息，也可以删除过期的预约信息</a:t>
            </a:r>
          </a:p>
          <a:p>
            <a:pPr lvl="0"/>
            <a:r>
              <a:rPr lang="zh-CN" altLang="zh-CN" dirty="0" smtClean="0"/>
              <a:t>添加医生信息：可以添加新医生信息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MVC</a:t>
            </a:r>
            <a:r>
              <a:rPr lang="zh-CN" altLang="en-US" dirty="0" smtClean="0">
                <a:solidFill>
                  <a:schemeClr val="tx1"/>
                </a:solidFill>
              </a:rPr>
              <a:t>模型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25" y="1196752"/>
            <a:ext cx="8791575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程序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25243"/>
            <a:ext cx="7467600" cy="402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数据库信息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844824"/>
            <a:ext cx="4896544" cy="431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数据库初始信息</a:t>
            </a:r>
            <a:endParaRPr lang="zh-CN" alt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63246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356992"/>
            <a:ext cx="62865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数据库初始信息</a:t>
            </a:r>
            <a:endParaRPr lang="zh-CN" alt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628800"/>
            <a:ext cx="642937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005064"/>
            <a:ext cx="63436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前台操作流程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chemeClr val="tx1"/>
                </a:solidFill>
              </a:rPr>
              <a:t>登陆界面</a:t>
            </a:r>
            <a:r>
              <a:rPr lang="en-US" altLang="zh-CN" b="1" dirty="0" smtClean="0">
                <a:solidFill>
                  <a:schemeClr val="tx1"/>
                </a:solidFill>
              </a:rPr>
              <a:t/>
            </a:r>
            <a:br>
              <a:rPr lang="en-US" altLang="zh-CN" b="1" dirty="0" smtClean="0">
                <a:solidFill>
                  <a:schemeClr val="tx1"/>
                </a:solidFill>
              </a:rPr>
            </a:b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878602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所用语言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 smtClean="0"/>
              <a:t>Java+jsp+MySQL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注册信息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049" y="980728"/>
            <a:ext cx="8920951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医生查询：可以按科室查询，也可以按姓名查询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80119"/>
            <a:ext cx="9144000" cy="494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指定医生信息查询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144001" cy="5085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预约挂号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9" y="980728"/>
            <a:ext cx="9123831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修改预约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6104"/>
            <a:ext cx="9123831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后台操作流程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管理员登陆功能：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9" y="1052736"/>
            <a:ext cx="9123831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医生管理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9" y="980728"/>
            <a:ext cx="9143641" cy="487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病人管理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9" y="980728"/>
            <a:ext cx="9123831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预约信息管理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9" y="1052736"/>
            <a:ext cx="9123831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1.	</a:t>
            </a:r>
            <a:r>
              <a:rPr lang="zh-CN" altLang="zh-CN" b="1" dirty="0" smtClean="0">
                <a:solidFill>
                  <a:schemeClr val="tx1"/>
                </a:solidFill>
              </a:rPr>
              <a:t>引言</a:t>
            </a:r>
            <a:r>
              <a:rPr lang="zh-CN" altLang="zh-CN" dirty="0" smtClean="0">
                <a:solidFill>
                  <a:schemeClr val="tx1"/>
                </a:solidFill>
              </a:rPr>
              <a:t/>
            </a:r>
            <a:br>
              <a:rPr lang="zh-CN" altLang="zh-CN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>1.1	</a:t>
            </a:r>
            <a:r>
              <a:rPr lang="zh-CN" altLang="zh-CN" b="1" dirty="0" smtClean="0">
                <a:solidFill>
                  <a:schemeClr val="tx1"/>
                </a:solidFill>
              </a:rPr>
              <a:t>目的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编写《</a:t>
            </a:r>
            <a:r>
              <a:rPr lang="en-US" altLang="zh-CN" dirty="0" smtClean="0"/>
              <a:t>MVC</a:t>
            </a:r>
            <a:r>
              <a:rPr lang="zh-CN" altLang="zh-CN" dirty="0" smtClean="0"/>
              <a:t>模式医院网上预约挂号系统需求分析说明书》的目的在于明确系统开发者对医院门诊挂号系统的需求，详细描述系统需要实现的具体功能，确定系统功能模块，同时为概要设计和详细设计人员提供设计依据，为测试人员提供测试依据。</a:t>
            </a:r>
          </a:p>
          <a:p>
            <a:r>
              <a:rPr lang="en-US" altLang="zh-CN" dirty="0" smtClean="0"/>
              <a:t> </a:t>
            </a:r>
            <a:r>
              <a:rPr lang="zh-CN" altLang="zh-CN" dirty="0" smtClean="0"/>
              <a:t>《</a:t>
            </a:r>
            <a:r>
              <a:rPr lang="en-US" altLang="zh-CN" dirty="0" smtClean="0"/>
              <a:t>MVC</a:t>
            </a:r>
            <a:r>
              <a:rPr lang="zh-CN" altLang="zh-CN" dirty="0" smtClean="0"/>
              <a:t>模式医院网上预约挂号系统需求分析说明书》的预期读者为：系统的使用者及开发者。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添加医生信息</a:t>
            </a:r>
            <a:r>
              <a:rPr lang="en-US" altLang="zh-CN" dirty="0" smtClean="0">
                <a:solidFill>
                  <a:schemeClr val="tx1"/>
                </a:solidFill>
              </a:rPr>
              <a:t/>
            </a:r>
            <a:br>
              <a:rPr lang="en-US" altLang="zh-CN" dirty="0" smtClean="0">
                <a:solidFill>
                  <a:schemeClr val="tx1"/>
                </a:solidFill>
              </a:rPr>
            </a:b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69" y="980728"/>
            <a:ext cx="9123831" cy="486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登录不输入姓名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44824"/>
            <a:ext cx="7467600" cy="398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登录不</a:t>
            </a:r>
            <a:r>
              <a:rPr lang="zh-CN" altLang="en-US" dirty="0" smtClean="0">
                <a:solidFill>
                  <a:schemeClr val="tx1"/>
                </a:solidFill>
              </a:rPr>
              <a:t>输入</a:t>
            </a:r>
            <a:r>
              <a:rPr lang="zh-CN" altLang="en-US" dirty="0" smtClean="0">
                <a:solidFill>
                  <a:schemeClr val="tx1"/>
                </a:solidFill>
              </a:rPr>
              <a:t>证件号码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44377"/>
            <a:ext cx="7467600" cy="398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错误提醒：用户登录证件号或姓名错误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3094037"/>
            <a:ext cx="40005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错误提醒：用户注册两次输入证件号不同</a:t>
            </a:r>
            <a:endParaRPr lang="zh-CN" alt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3094037"/>
            <a:ext cx="40005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错误提醒：用户查找的医生或科室不存在</a:t>
            </a:r>
            <a:endParaRPr lang="zh-CN" alt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3094037"/>
            <a:ext cx="40005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错误提醒：</a:t>
            </a:r>
            <a:r>
              <a:rPr lang="zh-CN" altLang="en-US" dirty="0" smtClean="0">
                <a:solidFill>
                  <a:schemeClr val="tx1"/>
                </a:solidFill>
              </a:rPr>
              <a:t>用户预约</a:t>
            </a:r>
            <a:r>
              <a:rPr lang="zh-CN" altLang="en-US" dirty="0" smtClean="0">
                <a:solidFill>
                  <a:schemeClr val="tx1"/>
                </a:solidFill>
              </a:rPr>
              <a:t>日期错误</a:t>
            </a:r>
            <a:endParaRPr lang="zh-CN" alt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3094037"/>
            <a:ext cx="40005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错误提醒：</a:t>
            </a:r>
            <a:r>
              <a:rPr lang="zh-CN" altLang="en-US" dirty="0" smtClean="0">
                <a:solidFill>
                  <a:schemeClr val="tx1"/>
                </a:solidFill>
              </a:rPr>
              <a:t>用户没有输入预约</a:t>
            </a:r>
            <a:r>
              <a:rPr lang="zh-CN" altLang="en-US" dirty="0" smtClean="0">
                <a:solidFill>
                  <a:schemeClr val="tx1"/>
                </a:solidFill>
              </a:rPr>
              <a:t>日期</a:t>
            </a:r>
            <a:endParaRPr lang="zh-CN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3094037"/>
            <a:ext cx="40005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1.2	</a:t>
            </a:r>
            <a:r>
              <a:rPr lang="zh-CN" altLang="zh-CN" b="1" dirty="0" smtClean="0">
                <a:solidFill>
                  <a:schemeClr val="tx1"/>
                </a:solidFill>
              </a:rPr>
              <a:t>背景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待开发的软件系统的名称：</a:t>
            </a:r>
            <a:r>
              <a:rPr lang="en-US" altLang="zh-CN" dirty="0" smtClean="0"/>
              <a:t>MVC</a:t>
            </a:r>
            <a:r>
              <a:rPr lang="zh-CN" altLang="zh-CN" dirty="0" smtClean="0"/>
              <a:t>模式医院网上预约挂号系统 </a:t>
            </a:r>
          </a:p>
          <a:p>
            <a:r>
              <a:rPr lang="zh-CN" altLang="zh-CN" dirty="0" smtClean="0"/>
              <a:t>项目任务提出者：邢新国</a:t>
            </a:r>
            <a:r>
              <a:rPr lang="en-US" altLang="zh-CN" dirty="0" smtClean="0"/>
              <a:t>  </a:t>
            </a:r>
            <a:endParaRPr lang="zh-CN" altLang="zh-CN" dirty="0" smtClean="0"/>
          </a:p>
          <a:p>
            <a:r>
              <a:rPr lang="zh-CN" altLang="zh-CN" dirty="0" smtClean="0"/>
              <a:t>项目开发者：邢新国，杨埔，韦浩东，杨程博，关心蕊</a:t>
            </a:r>
            <a:r>
              <a:rPr lang="en-US" altLang="zh-CN" dirty="0" smtClean="0"/>
              <a:t>  </a:t>
            </a:r>
            <a:endParaRPr lang="zh-CN" altLang="zh-CN" dirty="0" smtClean="0"/>
          </a:p>
          <a:p>
            <a:r>
              <a:rPr lang="zh-CN" altLang="zh-CN" dirty="0" smtClean="0"/>
              <a:t>项目目标用户：医院。</a:t>
            </a:r>
            <a:r>
              <a:rPr lang="en-US" altLang="zh-CN" dirty="0" smtClean="0"/>
              <a:t>      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1.3	</a:t>
            </a:r>
            <a:r>
              <a:rPr lang="zh-CN" altLang="zh-CN" b="1" dirty="0" smtClean="0">
                <a:solidFill>
                  <a:schemeClr val="tx1"/>
                </a:solidFill>
              </a:rPr>
              <a:t>参考资料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（</a:t>
            </a:r>
            <a:r>
              <a:rPr lang="en-US" altLang="zh-CN" dirty="0" smtClean="0"/>
              <a:t>1</a:t>
            </a:r>
            <a:r>
              <a:rPr lang="zh-CN" altLang="zh-CN" dirty="0" smtClean="0"/>
              <a:t>）《软件工程》</a:t>
            </a:r>
          </a:p>
          <a:p>
            <a:r>
              <a:rPr lang="en-US" altLang="zh-CN" dirty="0" smtClean="0"/>
              <a:t> </a:t>
            </a:r>
            <a:r>
              <a:rPr lang="zh-CN" altLang="zh-CN" dirty="0" smtClean="0"/>
              <a:t>（</a:t>
            </a:r>
            <a:r>
              <a:rPr lang="en-US" altLang="zh-CN" dirty="0" smtClean="0"/>
              <a:t>2</a:t>
            </a:r>
            <a:r>
              <a:rPr lang="zh-CN" altLang="zh-CN" dirty="0" smtClean="0"/>
              <a:t>） 《</a:t>
            </a:r>
            <a:r>
              <a:rPr lang="en-US" altLang="zh-CN" dirty="0" smtClean="0"/>
              <a:t>Java Web</a:t>
            </a:r>
            <a:r>
              <a:rPr lang="zh-CN" altLang="zh-CN" dirty="0" smtClean="0"/>
              <a:t>开发完全掌握》 作者：夏帮贵</a:t>
            </a:r>
            <a:r>
              <a:rPr lang="en-US" altLang="zh-CN" dirty="0" smtClean="0"/>
              <a:t>  </a:t>
            </a:r>
            <a:r>
              <a:rPr lang="zh-CN" altLang="zh-CN" dirty="0" smtClean="0"/>
              <a:t>内容：主要介绍</a:t>
            </a:r>
            <a:r>
              <a:rPr lang="en-US" altLang="zh-CN" dirty="0" smtClean="0"/>
              <a:t>java web</a:t>
            </a:r>
            <a:r>
              <a:rPr lang="zh-CN" altLang="zh-CN" dirty="0" smtClean="0"/>
              <a:t>开发的相关技术</a:t>
            </a:r>
            <a:r>
              <a:rPr lang="en-US" altLang="zh-CN" dirty="0" smtClean="0"/>
              <a:t>	</a:t>
            </a:r>
            <a:endParaRPr lang="zh-CN" altLang="zh-CN" dirty="0" smtClean="0"/>
          </a:p>
          <a:p>
            <a:r>
              <a:rPr lang="en-US" altLang="zh-CN" dirty="0" smtClean="0"/>
              <a:t> </a:t>
            </a:r>
            <a:r>
              <a:rPr lang="zh-CN" altLang="zh-CN" dirty="0" smtClean="0"/>
              <a:t>（</a:t>
            </a:r>
            <a:r>
              <a:rPr lang="en-US" altLang="zh-CN" dirty="0" smtClean="0"/>
              <a:t>3</a:t>
            </a:r>
            <a:r>
              <a:rPr lang="zh-CN" altLang="zh-CN" dirty="0" smtClean="0"/>
              <a:t>）《零基础学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（第</a:t>
            </a:r>
            <a:r>
              <a:rPr lang="en-US" altLang="zh-CN" dirty="0" smtClean="0"/>
              <a:t>3</a:t>
            </a:r>
            <a:r>
              <a:rPr lang="zh-CN" altLang="zh-CN" dirty="0" smtClean="0"/>
              <a:t>版）》</a:t>
            </a:r>
            <a:r>
              <a:rPr lang="en-US" altLang="zh-CN" dirty="0" smtClean="0"/>
              <a:t>  </a:t>
            </a:r>
            <a:r>
              <a:rPr lang="zh-CN" altLang="zh-CN" dirty="0" smtClean="0"/>
              <a:t>作者：常建工</a:t>
            </a:r>
            <a:r>
              <a:rPr lang="en-US" altLang="zh-CN" dirty="0" smtClean="0"/>
              <a:t>  </a:t>
            </a:r>
            <a:r>
              <a:rPr lang="zh-CN" altLang="zh-CN" dirty="0" smtClean="0"/>
              <a:t>内容：循序渐进地讲述了</a:t>
            </a:r>
            <a:r>
              <a:rPr lang="en-US" altLang="zh-CN" dirty="0" smtClean="0"/>
              <a:t>Java</a:t>
            </a:r>
            <a:r>
              <a:rPr lang="zh-CN" altLang="zh-CN" dirty="0" smtClean="0"/>
              <a:t>语言的语法规则，</a:t>
            </a:r>
            <a:r>
              <a:rPr lang="en-US" altLang="zh-CN" dirty="0" smtClean="0"/>
              <a:t>Eclipse</a:t>
            </a:r>
            <a:r>
              <a:rPr lang="zh-CN" altLang="zh-CN" dirty="0" smtClean="0"/>
              <a:t>和</a:t>
            </a:r>
            <a:r>
              <a:rPr lang="en-US" altLang="zh-CN" dirty="0" err="1" smtClean="0"/>
              <a:t>MyEclipse</a:t>
            </a:r>
            <a:r>
              <a:rPr lang="zh-CN" altLang="zh-CN" dirty="0" smtClean="0"/>
              <a:t>开发环境的使用，从基本概念到具体实践，从入门知识到高阶主题，从语法语义到数据结构和算法都进行了详细的阐述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1.4	</a:t>
            </a:r>
            <a:r>
              <a:rPr lang="zh-CN" altLang="zh-CN" b="1" dirty="0" smtClean="0">
                <a:solidFill>
                  <a:schemeClr val="tx1"/>
                </a:solidFill>
              </a:rPr>
              <a:t>术语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MVC: MVC</a:t>
            </a:r>
            <a:r>
              <a:rPr lang="zh-CN" altLang="zh-CN" dirty="0" smtClean="0"/>
              <a:t>全名是</a:t>
            </a:r>
            <a:r>
              <a:rPr lang="en-US" altLang="zh-CN" dirty="0" smtClean="0"/>
              <a:t>Model View Controller</a:t>
            </a:r>
            <a:r>
              <a:rPr lang="zh-CN" altLang="zh-CN" dirty="0" smtClean="0"/>
              <a:t>，是模型</a:t>
            </a:r>
            <a:r>
              <a:rPr lang="en-US" altLang="zh-CN" dirty="0" smtClean="0"/>
              <a:t>(model)</a:t>
            </a:r>
            <a:r>
              <a:rPr lang="zh-CN" altLang="zh-CN" dirty="0" smtClean="0"/>
              <a:t>－视图</a:t>
            </a:r>
            <a:r>
              <a:rPr lang="en-US" altLang="zh-CN" dirty="0" smtClean="0"/>
              <a:t>(view)</a:t>
            </a:r>
            <a:r>
              <a:rPr lang="zh-CN" altLang="zh-CN" dirty="0" smtClean="0"/>
              <a:t>－控制器</a:t>
            </a:r>
            <a:r>
              <a:rPr lang="en-US" altLang="zh-CN" dirty="0" smtClean="0"/>
              <a:t>(controller)</a:t>
            </a:r>
            <a:r>
              <a:rPr lang="zh-CN" altLang="zh-CN" dirty="0" smtClean="0"/>
              <a:t>的缩写，一种软件设计典范，用一种业务逻辑、数据、界面显示分离的方法组织代码，将业务逻辑聚集到一个部件里面，在改进和个性化定制界面及用户交互的同时，不需要重新编写业务逻辑。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2.	</a:t>
            </a:r>
            <a:r>
              <a:rPr lang="zh-CN" altLang="zh-CN" b="1" dirty="0" smtClean="0">
                <a:solidFill>
                  <a:schemeClr val="tx1"/>
                </a:solidFill>
              </a:rPr>
              <a:t>任务概述</a:t>
            </a:r>
            <a:r>
              <a:rPr lang="zh-CN" altLang="zh-CN" dirty="0" smtClean="0">
                <a:solidFill>
                  <a:schemeClr val="tx1"/>
                </a:solidFill>
              </a:rPr>
              <a:t/>
            </a:r>
            <a:br>
              <a:rPr lang="zh-CN" altLang="zh-CN" dirty="0" smtClean="0">
                <a:solidFill>
                  <a:schemeClr val="tx1"/>
                </a:solidFill>
              </a:rPr>
            </a:br>
            <a:r>
              <a:rPr lang="en-US" altLang="zh-CN" b="1" dirty="0" smtClean="0">
                <a:solidFill>
                  <a:schemeClr val="tx1"/>
                </a:solidFill>
              </a:rPr>
              <a:t>2.1	</a:t>
            </a:r>
            <a:r>
              <a:rPr lang="zh-CN" altLang="zh-CN" b="1" dirty="0" smtClean="0">
                <a:solidFill>
                  <a:schemeClr val="tx1"/>
                </a:solidFill>
              </a:rPr>
              <a:t>目标</a:t>
            </a:r>
            <a:endParaRPr lang="zh-CN" altLang="zh-CN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用</a:t>
            </a:r>
            <a:r>
              <a:rPr lang="en-US" altLang="zh-CN" dirty="0" smtClean="0"/>
              <a:t>MVC</a:t>
            </a:r>
            <a:r>
              <a:rPr lang="zh-CN" altLang="zh-CN" dirty="0" smtClean="0"/>
              <a:t>模式开发该系统</a:t>
            </a:r>
            <a:r>
              <a:rPr lang="en-US" altLang="zh-CN" dirty="0" smtClean="0"/>
              <a:t>,</a:t>
            </a:r>
            <a:r>
              <a:rPr lang="zh-CN" altLang="zh-CN" dirty="0" smtClean="0"/>
              <a:t>便于新需求的增加软件的更新</a:t>
            </a:r>
          </a:p>
          <a:p>
            <a:r>
              <a:rPr lang="zh-CN" altLang="zh-CN" dirty="0" smtClean="0"/>
              <a:t>开发的意图：医院使用该系统后以后，病人可以在家中预约挂号，不必跑到医院排队。</a:t>
            </a:r>
          </a:p>
          <a:p>
            <a:r>
              <a:rPr lang="zh-CN" altLang="zh-CN" dirty="0" smtClean="0"/>
              <a:t>作用范围：前台用户操作系统与后台管理系统。前台用户操作系统的功能主要有：注册信息，预约挂号，医生查询等。</a:t>
            </a:r>
            <a:r>
              <a:rPr lang="en-US" altLang="zh-CN" dirty="0" smtClean="0"/>
              <a:t>  </a:t>
            </a:r>
            <a:r>
              <a:rPr lang="zh-CN" altLang="zh-CN" dirty="0" smtClean="0"/>
              <a:t>后台管理系统的功能主要有：用户信息管理，医生信息管理，预约情况管理等</a:t>
            </a:r>
          </a:p>
          <a:p>
            <a:r>
              <a:rPr lang="zh-CN" altLang="zh-CN" dirty="0" smtClean="0"/>
              <a:t>本软件产品是一项独立的软件，而且全部内容自含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2.2	</a:t>
            </a:r>
            <a:r>
              <a:rPr lang="zh-CN" altLang="zh-CN" b="1" dirty="0" smtClean="0">
                <a:solidFill>
                  <a:schemeClr val="tx1"/>
                </a:solidFill>
              </a:rPr>
              <a:t>系统和用户的特点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zh-CN" dirty="0" smtClean="0"/>
              <a:t>系统特点：使用</a:t>
            </a:r>
            <a:r>
              <a:rPr lang="en-US" altLang="zh-CN" dirty="0" smtClean="0"/>
              <a:t>MVC</a:t>
            </a:r>
            <a:r>
              <a:rPr lang="zh-CN" altLang="zh-CN" dirty="0" smtClean="0"/>
              <a:t>模式，简单方便，易于操作和管理，易于软件更新换代</a:t>
            </a:r>
          </a:p>
          <a:p>
            <a:r>
              <a:rPr lang="en-US" altLang="zh-CN" dirty="0" smtClean="0"/>
              <a:t>   </a:t>
            </a:r>
            <a:r>
              <a:rPr lang="zh-CN" altLang="zh-CN" dirty="0" smtClean="0"/>
              <a:t>用户特点：会简单的操作电脑</a:t>
            </a:r>
          </a:p>
          <a:p>
            <a:r>
              <a:rPr lang="en-US" altLang="zh-CN" dirty="0" smtClean="0"/>
              <a:t>   </a:t>
            </a:r>
            <a:r>
              <a:rPr lang="zh-CN" altLang="zh-CN" dirty="0" smtClean="0"/>
              <a:t>开发者特点：</a:t>
            </a:r>
          </a:p>
          <a:p>
            <a:r>
              <a:rPr lang="en-US" altLang="zh-CN" dirty="0" smtClean="0"/>
              <a:t> </a:t>
            </a:r>
            <a:r>
              <a:rPr lang="zh-CN" altLang="en-US" dirty="0" smtClean="0"/>
              <a:t>项目组长：邢新国     工作：</a:t>
            </a:r>
            <a:r>
              <a:rPr lang="zh-CN" altLang="zh-CN" dirty="0" smtClean="0"/>
              <a:t>编码、界面设计与测试</a:t>
            </a:r>
            <a:endParaRPr lang="en-US" altLang="zh-CN" dirty="0" smtClean="0"/>
          </a:p>
          <a:p>
            <a:r>
              <a:rPr lang="zh-CN" altLang="en-US" dirty="0" smtClean="0"/>
              <a:t>项目成员：</a:t>
            </a:r>
            <a:r>
              <a:rPr lang="zh-CN" altLang="zh-CN" dirty="0" smtClean="0"/>
              <a:t>杨埔</a:t>
            </a:r>
            <a:r>
              <a:rPr lang="en-US" altLang="zh-CN" dirty="0" smtClean="0"/>
              <a:t>          </a:t>
            </a:r>
            <a:r>
              <a:rPr lang="zh-CN" altLang="en-US" dirty="0" smtClean="0"/>
              <a:t>工作：</a:t>
            </a:r>
            <a:r>
              <a:rPr lang="zh-CN" altLang="zh-CN" dirty="0" smtClean="0"/>
              <a:t>编码与测试</a:t>
            </a:r>
            <a:endParaRPr lang="zh-CN" altLang="en-US" dirty="0" smtClean="0"/>
          </a:p>
          <a:p>
            <a:r>
              <a:rPr lang="zh-CN" altLang="en-US" dirty="0" smtClean="0"/>
              <a:t>项目成员：</a:t>
            </a:r>
            <a:r>
              <a:rPr lang="zh-CN" altLang="zh-CN" dirty="0" smtClean="0"/>
              <a:t>韦浩东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工作：</a:t>
            </a:r>
            <a:r>
              <a:rPr lang="zh-CN" altLang="zh-CN" dirty="0" smtClean="0"/>
              <a:t>系统功能设计</a:t>
            </a:r>
            <a:endParaRPr lang="zh-CN" altLang="en-US" dirty="0" smtClean="0"/>
          </a:p>
          <a:p>
            <a:r>
              <a:rPr lang="zh-CN" altLang="en-US" dirty="0" smtClean="0"/>
              <a:t>项目成员：</a:t>
            </a:r>
            <a:r>
              <a:rPr lang="zh-CN" altLang="zh-CN" dirty="0" smtClean="0"/>
              <a:t>杨程博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工作：</a:t>
            </a:r>
            <a:r>
              <a:rPr lang="zh-CN" altLang="zh-CN" dirty="0" smtClean="0"/>
              <a:t>需求分析</a:t>
            </a:r>
            <a:endParaRPr lang="zh-CN" altLang="en-US" dirty="0" smtClean="0"/>
          </a:p>
          <a:p>
            <a:r>
              <a:rPr lang="zh-CN" altLang="en-US" dirty="0" smtClean="0"/>
              <a:t>项目成员：</a:t>
            </a:r>
            <a:r>
              <a:rPr lang="zh-CN" altLang="zh-CN" dirty="0" smtClean="0"/>
              <a:t>关心蕊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工作：</a:t>
            </a:r>
            <a:r>
              <a:rPr lang="zh-CN" altLang="zh-CN" dirty="0" smtClean="0"/>
              <a:t>需求分析</a:t>
            </a:r>
            <a:endParaRPr lang="zh-CN" altLang="en-US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/>
                </a:solidFill>
              </a:rPr>
              <a:t>3.	</a:t>
            </a:r>
            <a:r>
              <a:rPr lang="zh-CN" altLang="zh-CN" b="1" dirty="0" smtClean="0">
                <a:solidFill>
                  <a:schemeClr val="tx1"/>
                </a:solidFill>
              </a:rPr>
              <a:t>约束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smtClean="0"/>
              <a:t>	</a:t>
            </a:r>
            <a:r>
              <a:rPr lang="zh-CN" altLang="zh-CN" dirty="0" smtClean="0"/>
              <a:t>学习知识时间：</a:t>
            </a:r>
            <a:r>
              <a:rPr lang="en-US" altLang="zh-CN" dirty="0" smtClean="0"/>
              <a:t>2014.9.15----2014.10.16</a:t>
            </a:r>
            <a:endParaRPr lang="zh-CN" altLang="zh-CN" dirty="0" smtClean="0"/>
          </a:p>
          <a:p>
            <a:r>
              <a:rPr lang="en-US" altLang="zh-CN" dirty="0" smtClean="0"/>
              <a:t>	</a:t>
            </a:r>
            <a:r>
              <a:rPr lang="zh-CN" altLang="zh-CN" dirty="0" smtClean="0"/>
              <a:t>完成系统时间：</a:t>
            </a:r>
            <a:r>
              <a:rPr lang="en-US" altLang="zh-CN" dirty="0" smtClean="0"/>
              <a:t>2014.10.15----2014.11.10</a:t>
            </a:r>
            <a:endParaRPr lang="zh-CN" altLang="zh-CN" dirty="0" smtClean="0"/>
          </a:p>
          <a:p>
            <a:r>
              <a:rPr lang="en-US" altLang="zh-CN" dirty="0" smtClean="0"/>
              <a:t>	</a:t>
            </a:r>
            <a:r>
              <a:rPr lang="zh-CN" altLang="zh-CN" dirty="0" smtClean="0"/>
              <a:t>系统测试时间：</a:t>
            </a:r>
            <a:r>
              <a:rPr lang="en-US" altLang="zh-CN" dirty="0" smtClean="0"/>
              <a:t>2014.11.10----2014.11.16</a:t>
            </a:r>
            <a:endParaRPr lang="zh-CN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均按照约束时间严格执行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58</TotalTime>
  <Words>693</Words>
  <Application>Microsoft Office PowerPoint</Application>
  <PresentationFormat>全屏显示(4:3)</PresentationFormat>
  <Paragraphs>79</Paragraphs>
  <Slides>37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凸显</vt:lpstr>
      <vt:lpstr>MVC模式医院网上预约挂号系统 需求分析说明书   </vt:lpstr>
      <vt:lpstr>所用语言</vt:lpstr>
      <vt:lpstr>1. 引言 1.1 目的 </vt:lpstr>
      <vt:lpstr>1.2 背景 </vt:lpstr>
      <vt:lpstr>1.3 参考资料 </vt:lpstr>
      <vt:lpstr>1.4 术语 </vt:lpstr>
      <vt:lpstr>2. 任务概述 2.1 目标</vt:lpstr>
      <vt:lpstr>2.2 系统和用户的特点 </vt:lpstr>
      <vt:lpstr>3. 约束 </vt:lpstr>
      <vt:lpstr>4. 需求规定 4.1对功能的一般性规定 </vt:lpstr>
      <vt:lpstr>前台用户操作系统功能： </vt:lpstr>
      <vt:lpstr>后台用户操作系统功能： </vt:lpstr>
      <vt:lpstr>MVC模型 </vt:lpstr>
      <vt:lpstr>程序</vt:lpstr>
      <vt:lpstr>数据库信息</vt:lpstr>
      <vt:lpstr>数据库初始信息</vt:lpstr>
      <vt:lpstr>数据库初始信息</vt:lpstr>
      <vt:lpstr>前台操作流程</vt:lpstr>
      <vt:lpstr>登陆界面 </vt:lpstr>
      <vt:lpstr>注册信息 </vt:lpstr>
      <vt:lpstr>医生查询：可以按科室查询，也可以按姓名查询 </vt:lpstr>
      <vt:lpstr>指定医生信息查询 </vt:lpstr>
      <vt:lpstr>预约挂号 </vt:lpstr>
      <vt:lpstr>修改预约 </vt:lpstr>
      <vt:lpstr>后台操作流程</vt:lpstr>
      <vt:lpstr>管理员登陆功能： </vt:lpstr>
      <vt:lpstr>医生管理 </vt:lpstr>
      <vt:lpstr>病人管理 </vt:lpstr>
      <vt:lpstr>预约信息管理 </vt:lpstr>
      <vt:lpstr>添加医生信息 </vt:lpstr>
      <vt:lpstr>登录不输入姓名</vt:lpstr>
      <vt:lpstr>登录不输入证件号码</vt:lpstr>
      <vt:lpstr>错误提醒：用户登录证件号或姓名错误</vt:lpstr>
      <vt:lpstr>错误提醒：用户注册两次输入证件号不同</vt:lpstr>
      <vt:lpstr>错误提醒：用户查找的医生或科室不存在</vt:lpstr>
      <vt:lpstr>错误提醒：用户预约日期错误</vt:lpstr>
      <vt:lpstr>错误提醒：用户没有输入预约日期</vt:lpstr>
    </vt:vector>
  </TitlesOfParts>
  <Company>成都电子科技大学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MVC模式医院网上预约挂号系统 需求分析说明书   </dc:title>
  <dc:creator>邢新国</dc:creator>
  <cp:lastModifiedBy>邢新国</cp:lastModifiedBy>
  <cp:revision>9</cp:revision>
  <dcterms:created xsi:type="dcterms:W3CDTF">2014-11-24T15:22:08Z</dcterms:created>
  <dcterms:modified xsi:type="dcterms:W3CDTF">2014-11-25T15:39:00Z</dcterms:modified>
</cp:coreProperties>
</file>